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0"/>
  </p:notesMasterIdLst>
  <p:handoutMasterIdLst>
    <p:handoutMasterId r:id="rId11"/>
  </p:handoutMasterIdLst>
  <p:sldIdLst>
    <p:sldId id="261" r:id="rId2"/>
    <p:sldId id="271" r:id="rId3"/>
    <p:sldId id="267" r:id="rId4"/>
    <p:sldId id="270" r:id="rId5"/>
    <p:sldId id="272" r:id="rId6"/>
    <p:sldId id="289" r:id="rId7"/>
    <p:sldId id="277" r:id="rId8"/>
    <p:sldId id="288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" clrIdx="1"/>
  <p:cmAuthor id="3" name="Matt Denwood" initials="MD" lastIdx="5" clrIdx="2">
    <p:extLst>
      <p:ext uri="{19B8F6BF-5375-455C-9EA6-DF929625EA0E}">
        <p15:presenceInfo xmlns:p15="http://schemas.microsoft.com/office/powerpoint/2012/main" userId="S::qjv610@ku.dk::80494a84-f8a2-4c0f-a834-1ca4aabe20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 autoAdjust="0"/>
    <p:restoredTop sz="94630" autoAdjust="0"/>
  </p:normalViewPr>
  <p:slideViewPr>
    <p:cSldViewPr snapToGrid="0" snapToObjects="1" showGuides="1">
      <p:cViewPr varScale="1">
        <p:scale>
          <a:sx n="128" d="100"/>
          <a:sy n="128" d="100"/>
        </p:scale>
        <p:origin x="344" y="176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6-13T19:21:07.549" idx="7">
    <p:pos x="1236" y="2420"/>
    <p:text>update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6-13T19:20:15.392" idx="6">
    <p:pos x="2423" y="2306"/>
    <p:text>Are points 5 and 6 relevant?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6-13T18:20:02.632" idx="5">
    <p:pos x="4157" y="2688"/>
    <p:text>An additional potential aim::       Understand what to look for when evalauting a model and its outputs. In other words, be a critical consumer of model output.</p:text>
    <p:extLst>
      <p:ext uri="{C676402C-5697-4E1C-873F-D02D1690AC5C}">
        <p15:threadingInfo xmlns:p15="http://schemas.microsoft.com/office/powerpoint/2012/main" timeZoneBias="-600"/>
      </p:ext>
    </p:extLst>
  </p:cm>
  <p:cm authorId="3" dt="2022-06-29T15:43:56.964" idx="1">
    <p:pos x="4157" y="2824"/>
    <p:text>Agree</p:text>
    <p:extLst>
      <p:ext uri="{C676402C-5697-4E1C-873F-D02D1690AC5C}">
        <p15:threadingInfo xmlns:p15="http://schemas.microsoft.com/office/powerpoint/2012/main" timeZoneBias="-120">
          <p15:parentCm authorId="2" idx="5"/>
        </p15:threadingInfo>
      </p:ext>
    </p:extLst>
  </p:cm>
  <p:cm authorId="3" dt="2022-06-29T15:44:20.919" idx="2">
    <p:pos x="3400" y="1672"/>
    <p:text>Simple dynamic model?</p:text>
    <p:extLst>
      <p:ext uri="{C676402C-5697-4E1C-873F-D02D1690AC5C}">
        <p15:threadingInfo xmlns:p15="http://schemas.microsoft.com/office/powerpoint/2012/main" timeZoneBias="-120"/>
      </p:ext>
    </p:extLst>
  </p:cm>
  <p:cm authorId="3" dt="2022-06-29T15:44:48.649" idx="3">
    <p:pos x="808" y="2692"/>
    <p:text>"Be able to use the model..."?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6-13T18:18:46.301" idx="4">
    <p:pos x="4843" y="1245"/>
    <p:text>Perhaps too early, but if I was a particiapnt I might be thinking "what is a mechanistic model?". But I'd be too afraid to ask. Perhaps include a really simply explanation/example here?</p:text>
    <p:extLst>
      <p:ext uri="{C676402C-5697-4E1C-873F-D02D1690AC5C}">
        <p15:threadingInfo xmlns:p15="http://schemas.microsoft.com/office/powerpoint/2012/main" timeZoneBias="-600"/>
      </p:ext>
    </p:extLst>
  </p:cm>
  <p:cm authorId="3" dt="2022-06-29T15:45:59.847" idx="4">
    <p:pos x="4843" y="1381"/>
    <p:text>Or maybe move this to the end of the teaching i.e. "what we have shown you is mechanistic modelling, but it applies to other approaches as well"</p:text>
    <p:extLst>
      <p:ext uri="{C676402C-5697-4E1C-873F-D02D1690AC5C}">
        <p15:threadingInfo xmlns:p15="http://schemas.microsoft.com/office/powerpoint/2012/main" timeZoneBias="-120">
          <p15:parentCm authorId="2" idx="4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6-13T18:16:42.789" idx="2">
    <p:pos x="2247" y="1195"/>
    <p:text>Not too sure what you mean by "bio break"? Morning/afternoon tea/lunch?</p:text>
    <p:extLst>
      <p:ext uri="{C676402C-5697-4E1C-873F-D02D1690AC5C}">
        <p15:threadingInfo xmlns:p15="http://schemas.microsoft.com/office/powerpoint/2012/main" timeZoneBias="-600"/>
      </p:ext>
    </p:extLst>
  </p:cm>
  <p:cm authorId="3" dt="2022-06-29T15:47:04.509" idx="5">
    <p:pos x="2247" y="1331"/>
    <p:text>I'd just say "break" (or "piss time")</p:text>
    <p:extLst>
      <p:ext uri="{C676402C-5697-4E1C-873F-D02D1690AC5C}">
        <p15:threadingInfo xmlns:p15="http://schemas.microsoft.com/office/powerpoint/2012/main" timeZoneBias="-120">
          <p15:parentCm authorId="2" idx="2"/>
        </p15:threadingInfo>
      </p:ext>
    </p:extLst>
  </p:cm>
  <p:cm authorId="2" dt="2022-06-13T18:17:47.417" idx="3">
    <p:pos x="4351" y="528"/>
    <p:text>I think this scheduke is good, should work OK with a bit of flexibility.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6-13T18:13:24.999" idx="1">
    <p:pos x="1855" y="402"/>
    <p:text>Is it worthwhile mentioning the FVS modelling paper? Maybe we could email it to participants with an introduction a week or two before the workshop.</p:text>
    <p:extLst>
      <p:ext uri="{C676402C-5697-4E1C-873F-D02D1690AC5C}">
        <p15:threadingInfo xmlns:p15="http://schemas.microsoft.com/office/powerpoint/2012/main" timeZoneBias="-6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29/06/2022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29/06/2022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17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446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58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575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248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795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667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730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027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add text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  <a:p>
            <a:pPr lvl="4"/>
            <a:endParaRPr lang="en-GB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en-GB" smtClean="0"/>
              <a:t>29/06/2022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Tariq </a:t>
            </a:r>
            <a:r>
              <a:rPr lang="en-GB" dirty="0" err="1"/>
              <a:t>Halasa</a:t>
            </a:r>
            <a:endParaRPr lang="en-GB" dirty="0"/>
          </a:p>
          <a:p>
            <a:r>
              <a:rPr lang="en-GB" dirty="0"/>
              <a:t>Carsten </a:t>
            </a:r>
            <a:r>
              <a:rPr lang="en-GB" dirty="0" err="1"/>
              <a:t>Kirkeby</a:t>
            </a:r>
            <a:endParaRPr lang="en-GB" dirty="0"/>
          </a:p>
          <a:p>
            <a:r>
              <a:rPr lang="en-GB" dirty="0"/>
              <a:t>Victoria Brookes</a:t>
            </a:r>
          </a:p>
          <a:p>
            <a:r>
              <a:rPr lang="en-GB" dirty="0"/>
              <a:t>Michael Ward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Introduction to the on-campus part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287D-C1BA-47FB-9104-667BFDE3E3EE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pic>
        <p:nvPicPr>
          <p:cNvPr id="9" name="Billed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2060" y="696913"/>
            <a:ext cx="3638550" cy="1257300"/>
          </a:xfrm>
          <a:prstGeom prst="rect">
            <a:avLst/>
          </a:prstGeom>
        </p:spPr>
      </p:pic>
      <p:pic>
        <p:nvPicPr>
          <p:cNvPr id="10" name="Picture 11" descr="ISVEE 20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06" y="3933602"/>
            <a:ext cx="3191032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Introduction of the teachers.</a:t>
            </a: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Aims and expectations</a:t>
            </a: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Focus</a:t>
            </a: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Structure</a:t>
            </a: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Examination project.</a:t>
            </a: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Evaluation</a:t>
            </a: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Round the table</a:t>
            </a:r>
          </a:p>
          <a:p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503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</p:txBody>
      </p:sp>
      <p:pic>
        <p:nvPicPr>
          <p:cNvPr id="12" name="Pladsholder til indhold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8937" y="1514398"/>
            <a:ext cx="1375706" cy="137570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150938" y="1741488"/>
            <a:ext cx="6999287" cy="4251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24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spc="45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>
              <a:latin typeface="Times New Roman" panose="02020603050405020304" pitchFamily="18" charset="0"/>
            </a:endParaRPr>
          </a:p>
          <a:p>
            <a:pPr lvl="1"/>
            <a:endParaRPr lang="en-US" altLang="en-US" sz="1800" dirty="0">
              <a:latin typeface="Times New Roman" panose="02020603050405020304" pitchFamily="18" charset="0"/>
            </a:endParaRPr>
          </a:p>
          <a:p>
            <a:pPr lvl="1"/>
            <a:endParaRPr lang="en-US" altLang="en-US" sz="1800" dirty="0">
              <a:latin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715422" y="2990612"/>
            <a:ext cx="2133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Matt </a:t>
            </a:r>
            <a:r>
              <a:rPr lang="da-DK" altLang="en-US" sz="1800" dirty="0" err="1">
                <a:latin typeface="Arial" panose="020B0604020202020204" pitchFamily="34" charset="0"/>
              </a:rPr>
              <a:t>Denwood</a:t>
            </a:r>
            <a:r>
              <a:rPr lang="da-DK" altLang="en-US" sz="1800" dirty="0">
                <a:latin typeface="Arial" panose="020B0604020202020204" pitchFamily="34" charset="0"/>
              </a:rPr>
              <a:t>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359728" y="5847872"/>
            <a:ext cx="2825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Carsten Kirkeby: </a:t>
            </a:r>
            <a:r>
              <a:rPr lang="da-DK" altLang="en-US" sz="1800" dirty="0" err="1">
                <a:latin typeface="Arial" panose="020B0604020202020204" pitchFamily="34" charset="0"/>
              </a:rPr>
              <a:t>Biologist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026" name="Picture 2" descr="Billedresultat for victoria brookes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232"/>
                    </a14:imgEffect>
                    <a14:imgEffect>
                      <a14:saturation sa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957" y="1516542"/>
            <a:ext cx="1764568" cy="12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5131207" y="2805946"/>
            <a:ext cx="23221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Victoria </a:t>
            </a:r>
            <a:r>
              <a:rPr lang="da-DK" altLang="en-US" sz="1800" dirty="0" err="1">
                <a:latin typeface="Arial" panose="020B0604020202020204" pitchFamily="34" charset="0"/>
              </a:rPr>
              <a:t>Brookes</a:t>
            </a:r>
            <a:r>
              <a:rPr lang="da-DK" altLang="en-US" sz="1800" dirty="0">
                <a:latin typeface="Arial" panose="020B0604020202020204" pitchFamily="34" charset="0"/>
              </a:rPr>
              <a:t>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028" name="Picture 4" descr="Billedresultat for michael ward"/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2" b="14593"/>
          <a:stretch/>
        </p:blipFill>
        <p:spPr bwMode="auto">
          <a:xfrm>
            <a:off x="5458063" y="3761511"/>
            <a:ext cx="1668462" cy="19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5220018" y="5858402"/>
            <a:ext cx="20484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Michael Ward: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7" name="Billede 16"/>
          <p:cNvPicPr>
            <a:picLocks noChangeAspect="1"/>
          </p:cNvPicPr>
          <p:nvPr/>
        </p:nvPicPr>
        <p:blipFill rotWithShape="1">
          <a:blip r:embed="rId7">
            <a:grayscl/>
          </a:blip>
          <a:srcRect l="35404" t="15914" r="18285" b="20996"/>
          <a:stretch/>
        </p:blipFill>
        <p:spPr>
          <a:xfrm>
            <a:off x="748937" y="4148305"/>
            <a:ext cx="1568862" cy="16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for the course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Understand infectious disease principles relevant to disease modelling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Construct a dynamic model framework, implemented in R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Determine model characteristics and requirements for validation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Use the model to investigate a research question</a:t>
            </a:r>
            <a:endParaRPr lang="da-DK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337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focus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focus on mechanistic models – but the concept can be utilized in other models as well</a:t>
            </a:r>
          </a:p>
          <a:p>
            <a:pPr lvl="1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39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focus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graphicFrame>
        <p:nvGraphicFramePr>
          <p:cNvPr id="7" name="Pladsholder til indhold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7401189"/>
              </p:ext>
            </p:extLst>
          </p:nvPr>
        </p:nvGraphicFramePr>
        <p:xfrm>
          <a:off x="659566" y="1427365"/>
          <a:ext cx="7742421" cy="46755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8528">
                  <a:extLst>
                    <a:ext uri="{9D8B030D-6E8A-4147-A177-3AD203B41FA5}">
                      <a16:colId xmlns:a16="http://schemas.microsoft.com/office/drawing/2014/main" val="1971700951"/>
                    </a:ext>
                  </a:extLst>
                </a:gridCol>
                <a:gridCol w="1253681">
                  <a:extLst>
                    <a:ext uri="{9D8B030D-6E8A-4147-A177-3AD203B41FA5}">
                      <a16:colId xmlns:a16="http://schemas.microsoft.com/office/drawing/2014/main" val="2223047323"/>
                    </a:ext>
                  </a:extLst>
                </a:gridCol>
                <a:gridCol w="3754607">
                  <a:extLst>
                    <a:ext uri="{9D8B030D-6E8A-4147-A177-3AD203B41FA5}">
                      <a16:colId xmlns:a16="http://schemas.microsoft.com/office/drawing/2014/main" val="1704061729"/>
                    </a:ext>
                  </a:extLst>
                </a:gridCol>
                <a:gridCol w="1935605">
                  <a:extLst>
                    <a:ext uri="{9D8B030D-6E8A-4147-A177-3AD203B41FA5}">
                      <a16:colId xmlns:a16="http://schemas.microsoft.com/office/drawing/2014/main" val="1518336080"/>
                    </a:ext>
                  </a:extLst>
                </a:gridCol>
              </a:tblGrid>
              <a:tr h="2266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Day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Time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Activity/Contents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Details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282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8:30-10:00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Introduction to disease models (+ infection risk and transmission rate / beta)</a:t>
                      </a: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Powerpoint presentation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717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10:00-10:30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Bio break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5637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10:30-12:00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Introduction to a simple model framework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Powerpoint presentation + Hands-on exercises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2673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12:00-13:00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Lunch break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1095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13:00-14:30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 simple model with disease dynamics 1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Hands-on exercises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3339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14:30-15:00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Bio break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7529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15:00-16:30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 simple model with disease dynamics 2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Hands-on exercises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1597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16:30-18:00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 simple model with disease dynamics 3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Hands-on exercises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6514191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617515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Day</a:t>
                      </a: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Time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Activity/Contents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Details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4027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8:30-10:00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 more complex model with disease and population dynamics 1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Powerpoint + Hands-on exercises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7073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10:00-10:30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Bio break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8168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10:30-12:00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Model assumptions, validation, convergence and burn-in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Powerpoint presentation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3264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12:00-13:00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Lunch break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0524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13:00-14:30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Model evaluation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Hands-on exercises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5454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14:30-15:00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Bio break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960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15:00-16:00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 more complex model with disease and population dynamics 2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Hands-on exercises</a:t>
                      </a: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6670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208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round the table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Who you are you?</a:t>
            </a:r>
          </a:p>
          <a:p>
            <a:pPr>
              <a:defRPr/>
            </a:pP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What do you do?</a:t>
            </a:r>
          </a:p>
          <a:p>
            <a:pPr>
              <a:defRPr/>
            </a:pP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What coding experience do you have?</a:t>
            </a:r>
          </a:p>
          <a:p>
            <a:pPr>
              <a:defRPr/>
            </a:pP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Why do you join this course? (motivation)</a:t>
            </a:r>
          </a:p>
          <a:p>
            <a:pPr>
              <a:defRPr/>
            </a:pP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What are your expectations from the course?</a:t>
            </a:r>
          </a:p>
          <a:p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873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begin!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29/06/2022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0DA17-4936-45EC-BCD3-34F73244A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01" t="20699" r="10565" b="13189"/>
          <a:stretch/>
        </p:blipFill>
        <p:spPr>
          <a:xfrm>
            <a:off x="477078" y="1216261"/>
            <a:ext cx="8203095" cy="46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90185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DB7B131B-F412-4BAE-AE1D-3A4103C1EEF1}" vid="{8B4C960F-A1A8-49D8-98E4-5B9C62CAD7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330</Words>
  <Application>Microsoft Macintosh PowerPoint</Application>
  <PresentationFormat>On-screen Show (4:3)</PresentationFormat>
  <Paragraphs>134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Microsoft New Tai Lue</vt:lpstr>
      <vt:lpstr>Times New Roman</vt:lpstr>
      <vt:lpstr>Brugerdefineret design</vt:lpstr>
      <vt:lpstr>PowerPoint Presentation</vt:lpstr>
      <vt:lpstr>Outline</vt:lpstr>
      <vt:lpstr>Who are we?</vt:lpstr>
      <vt:lpstr>Aims for the course</vt:lpstr>
      <vt:lpstr>Course focus</vt:lpstr>
      <vt:lpstr>Course focus</vt:lpstr>
      <vt:lpstr>Quick round the table</vt:lpstr>
      <vt:lpstr>Let´s begin!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2019-04-29T08:07:56Z</dcterms:created>
  <dcterms:modified xsi:type="dcterms:W3CDTF">2022-06-29T13:48:01Z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en-GB</vt:lpwstr>
  </property>
</Properties>
</file>